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61" r:id="rId2"/>
    <p:sldId id="272" r:id="rId3"/>
    <p:sldId id="257" r:id="rId4"/>
    <p:sldId id="278" r:id="rId5"/>
    <p:sldId id="258" r:id="rId6"/>
    <p:sldId id="279" r:id="rId7"/>
    <p:sldId id="267" r:id="rId8"/>
    <p:sldId id="268" r:id="rId9"/>
    <p:sldId id="269" r:id="rId10"/>
    <p:sldId id="270" r:id="rId11"/>
    <p:sldId id="271" r:id="rId12"/>
    <p:sldId id="265" r:id="rId13"/>
    <p:sldId id="266" r:id="rId14"/>
    <p:sldId id="274" r:id="rId15"/>
    <p:sldId id="276" r:id="rId16"/>
    <p:sldId id="275" r:id="rId17"/>
    <p:sldId id="273" r:id="rId18"/>
    <p:sldId id="280" r:id="rId19"/>
    <p:sldId id="277" r:id="rId20"/>
    <p:sldId id="283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86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03360AF-C2B2-4B2C-9D1E-8B758E1BD20D}">
          <p14:sldIdLst>
            <p14:sldId id="261"/>
            <p14:sldId id="272"/>
            <p14:sldId id="257"/>
            <p14:sldId id="278"/>
            <p14:sldId id="258"/>
            <p14:sldId id="279"/>
            <p14:sldId id="267"/>
            <p14:sldId id="268"/>
            <p14:sldId id="269"/>
            <p14:sldId id="270"/>
            <p14:sldId id="271"/>
            <p14:sldId id="265"/>
            <p14:sldId id="266"/>
            <p14:sldId id="274"/>
            <p14:sldId id="276"/>
            <p14:sldId id="275"/>
            <p14:sldId id="273"/>
            <p14:sldId id="280"/>
            <p14:sldId id="277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86"/>
          </p14:sldIdLst>
        </p14:section>
        <p14:section name="2" id="{73630A51-7656-40FB-8A2F-BBA77826F456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2FD01-C1E1-4BD8-94D3-91BB25B9ED83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8DC5D-E15B-4706-AD8A-1F0B9502F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42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32A72-BA53-4517-81B8-3D64FCC213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25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28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29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75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825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18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864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275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6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812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71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383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543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533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6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001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776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902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486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72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518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974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05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56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382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064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8DC5D-E15B-4706-AD8A-1F0B9502F9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179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302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826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920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4277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0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935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4715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45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80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8862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3289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71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43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4544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8441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07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087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0017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3246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725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9756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6721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31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8DC5D-E15B-4706-AD8A-1F0B9502F9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68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3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201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DC5D-E15B-4706-AD8A-1F0B9502F9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035410"/>
      </p:ext>
    </p:extLst>
  </p:cSld>
  <p:clrMapOvr>
    <a:masterClrMapping/>
  </p:clrMapOvr>
  <p:transition spd="slow" advClick="0" advTm="250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79865"/>
      </p:ext>
    </p:extLst>
  </p:cSld>
  <p:clrMapOvr>
    <a:masterClrMapping/>
  </p:clrMapOvr>
  <p:transition spd="slow" advClick="0" advTm="25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1346"/>
      </p:ext>
    </p:extLst>
  </p:cSld>
  <p:clrMapOvr>
    <a:masterClrMapping/>
  </p:clrMapOvr>
  <p:transition spd="slow" advClick="0" advTm="250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335532"/>
      </p:ext>
    </p:extLst>
  </p:cSld>
  <p:clrMapOvr>
    <a:masterClrMapping/>
  </p:clrMapOvr>
  <p:transition spd="slow" advClick="0" advTm="250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442299"/>
      </p:ext>
    </p:extLst>
  </p:cSld>
  <p:clrMapOvr>
    <a:masterClrMapping/>
  </p:clrMapOvr>
  <p:transition spd="slow" advClick="0" advTm="250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99256"/>
      </p:ext>
    </p:extLst>
  </p:cSld>
  <p:clrMapOvr>
    <a:masterClrMapping/>
  </p:clrMapOvr>
  <p:transition spd="slow" advClick="0" advTm="250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63278"/>
      </p:ext>
    </p:extLst>
  </p:cSld>
  <p:clrMapOvr>
    <a:masterClrMapping/>
  </p:clrMapOvr>
  <p:transition spd="slow" advClick="0" advTm="250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521940"/>
      </p:ext>
    </p:extLst>
  </p:cSld>
  <p:clrMapOvr>
    <a:masterClrMapping/>
  </p:clrMapOvr>
  <p:transition spd="slow" advClick="0" advTm="25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C23E0DC-6448-4BFB-91EF-0D1E60F5D52A}"/>
              </a:ext>
            </a:extLst>
          </p:cNvPr>
          <p:cNvSpPr/>
          <p:nvPr/>
        </p:nvSpPr>
        <p:spPr>
          <a:xfrm rot="5400000">
            <a:off x="224288" y="2379675"/>
            <a:ext cx="1608477" cy="2057053"/>
          </a:xfrm>
          <a:prstGeom prst="rtTriangle">
            <a:avLst/>
          </a:prstGeom>
          <a:solidFill>
            <a:srgbClr val="BC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16AC1F-2A6E-4A99-835D-6A6C28D50E23}"/>
              </a:ext>
            </a:extLst>
          </p:cNvPr>
          <p:cNvGrpSpPr/>
          <p:nvPr userDrawn="1"/>
        </p:nvGrpSpPr>
        <p:grpSpPr>
          <a:xfrm rot="10800000">
            <a:off x="10169237" y="5276333"/>
            <a:ext cx="2022764" cy="1581667"/>
            <a:chOff x="-3" y="-28347"/>
            <a:chExt cx="5437254" cy="4251572"/>
          </a:xfrm>
          <a:solidFill>
            <a:srgbClr val="4D5A5C"/>
          </a:solidFill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E1A2B7EB-90A3-44DF-9FBB-782FA585F822}"/>
                </a:ext>
              </a:extLst>
            </p:cNvPr>
            <p:cNvSpPr/>
            <p:nvPr/>
          </p:nvSpPr>
          <p:spPr>
            <a:xfrm rot="5400000">
              <a:off x="592838" y="-621187"/>
              <a:ext cx="4251571" cy="543725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202634DB-34FD-4134-A5AB-B5CAF84E6B39}"/>
                </a:ext>
              </a:extLst>
            </p:cNvPr>
            <p:cNvSpPr/>
            <p:nvPr/>
          </p:nvSpPr>
          <p:spPr>
            <a:xfrm rot="5400000">
              <a:off x="560814" y="-589160"/>
              <a:ext cx="4021873" cy="51435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BB98B56-D619-A53C-B309-3A70949B00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30" y="2713615"/>
            <a:ext cx="1142606" cy="869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427CDD-0FDE-2C67-9655-22139D4996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576" y="2699284"/>
            <a:ext cx="903454" cy="89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5">
            <a:extLst>
              <a:ext uri="{FF2B5EF4-FFF2-40B4-BE49-F238E27FC236}">
                <a16:creationId xmlns:a16="http://schemas.microsoft.com/office/drawing/2014/main" id="{64FDDCA6-A9BE-AEEB-EB24-A37F33C9C9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rcRect t="41238" b="27599"/>
          <a:stretch>
            <a:fillRect/>
          </a:stretch>
        </p:blipFill>
        <p:spPr bwMode="auto">
          <a:xfrm>
            <a:off x="0" y="0"/>
            <a:ext cx="12192000" cy="261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924"/>
      </p:ext>
    </p:extLst>
  </p:cSld>
  <p:clrMapOvr>
    <a:masterClrMapping/>
  </p:clrMapOvr>
  <p:transition spd="slow" advClick="0" advTm="25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C23E0DC-6448-4BFB-91EF-0D1E60F5D52A}"/>
              </a:ext>
            </a:extLst>
          </p:cNvPr>
          <p:cNvSpPr/>
          <p:nvPr/>
        </p:nvSpPr>
        <p:spPr>
          <a:xfrm rot="5400000">
            <a:off x="224290" y="-224288"/>
            <a:ext cx="1608477" cy="2057053"/>
          </a:xfrm>
          <a:prstGeom prst="rtTriangle">
            <a:avLst/>
          </a:prstGeom>
          <a:solidFill>
            <a:srgbClr val="BC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16AC1F-2A6E-4A99-835D-6A6C28D50E23}"/>
              </a:ext>
            </a:extLst>
          </p:cNvPr>
          <p:cNvGrpSpPr/>
          <p:nvPr userDrawn="1"/>
        </p:nvGrpSpPr>
        <p:grpSpPr>
          <a:xfrm rot="10800000">
            <a:off x="10169237" y="5276333"/>
            <a:ext cx="2022764" cy="1581667"/>
            <a:chOff x="-3" y="-28347"/>
            <a:chExt cx="5437254" cy="4251572"/>
          </a:xfrm>
          <a:solidFill>
            <a:srgbClr val="4D5A5C"/>
          </a:solidFill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E1A2B7EB-90A3-44DF-9FBB-782FA585F822}"/>
                </a:ext>
              </a:extLst>
            </p:cNvPr>
            <p:cNvSpPr/>
            <p:nvPr/>
          </p:nvSpPr>
          <p:spPr>
            <a:xfrm rot="5400000">
              <a:off x="592838" y="-621187"/>
              <a:ext cx="4251571" cy="543725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202634DB-34FD-4134-A5AB-B5CAF84E6B39}"/>
                </a:ext>
              </a:extLst>
            </p:cNvPr>
            <p:cNvSpPr/>
            <p:nvPr/>
          </p:nvSpPr>
          <p:spPr>
            <a:xfrm rot="5400000">
              <a:off x="560814" y="-589160"/>
              <a:ext cx="4021873" cy="51435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BB98B56-D619-A53C-B309-3A70949B00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512" y="28662"/>
            <a:ext cx="1142606" cy="869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427CDD-0FDE-2C67-9655-22139D4996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334" y="0"/>
            <a:ext cx="903454" cy="89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4B644F-492E-C0F9-3563-8970989F06D5}"/>
              </a:ext>
            </a:extLst>
          </p:cNvPr>
          <p:cNvSpPr txBox="1"/>
          <p:nvPr userDrawn="1"/>
        </p:nvSpPr>
        <p:spPr>
          <a:xfrm>
            <a:off x="353613" y="1262743"/>
            <a:ext cx="13498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百场导航</a:t>
            </a:r>
          </a:p>
        </p:txBody>
      </p:sp>
    </p:spTree>
    <p:extLst>
      <p:ext uri="{BB962C8B-B14F-4D97-AF65-F5344CB8AC3E}">
        <p14:creationId xmlns:p14="http://schemas.microsoft.com/office/powerpoint/2010/main" val="3192776826"/>
      </p:ext>
    </p:extLst>
  </p:cSld>
  <p:clrMapOvr>
    <a:masterClrMapping/>
  </p:clrMapOvr>
  <p:transition spd="slow" advClick="0" advTm="25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C23E0DC-6448-4BFB-91EF-0D1E60F5D52A}"/>
              </a:ext>
            </a:extLst>
          </p:cNvPr>
          <p:cNvSpPr/>
          <p:nvPr/>
        </p:nvSpPr>
        <p:spPr>
          <a:xfrm rot="5400000">
            <a:off x="224290" y="-224288"/>
            <a:ext cx="1608477" cy="2057053"/>
          </a:xfrm>
          <a:prstGeom prst="rtTriangle">
            <a:avLst/>
          </a:prstGeom>
          <a:solidFill>
            <a:srgbClr val="BC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16AC1F-2A6E-4A99-835D-6A6C28D50E23}"/>
              </a:ext>
            </a:extLst>
          </p:cNvPr>
          <p:cNvGrpSpPr/>
          <p:nvPr userDrawn="1"/>
        </p:nvGrpSpPr>
        <p:grpSpPr>
          <a:xfrm rot="10800000">
            <a:off x="10169237" y="5276333"/>
            <a:ext cx="2022764" cy="1581667"/>
            <a:chOff x="-3" y="-28347"/>
            <a:chExt cx="5437254" cy="4251572"/>
          </a:xfrm>
          <a:solidFill>
            <a:srgbClr val="4D5A5C"/>
          </a:solidFill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E1A2B7EB-90A3-44DF-9FBB-782FA585F822}"/>
                </a:ext>
              </a:extLst>
            </p:cNvPr>
            <p:cNvSpPr/>
            <p:nvPr/>
          </p:nvSpPr>
          <p:spPr>
            <a:xfrm rot="5400000">
              <a:off x="592838" y="-621187"/>
              <a:ext cx="4251571" cy="543725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202634DB-34FD-4134-A5AB-B5CAF84E6B39}"/>
                </a:ext>
              </a:extLst>
            </p:cNvPr>
            <p:cNvSpPr/>
            <p:nvPr/>
          </p:nvSpPr>
          <p:spPr>
            <a:xfrm rot="5400000">
              <a:off x="560814" y="-589160"/>
              <a:ext cx="4021873" cy="51435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BB98B56-D619-A53C-B309-3A70949B00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512" y="28662"/>
            <a:ext cx="1142606" cy="869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427CDD-0FDE-2C67-9655-22139D4996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334" y="0"/>
            <a:ext cx="903454" cy="89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4B644F-492E-C0F9-3563-8970989F06D5}"/>
              </a:ext>
            </a:extLst>
          </p:cNvPr>
          <p:cNvSpPr txBox="1"/>
          <p:nvPr userDrawn="1"/>
        </p:nvSpPr>
        <p:spPr>
          <a:xfrm>
            <a:off x="353613" y="1262743"/>
            <a:ext cx="13498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点睛课堂</a:t>
            </a:r>
          </a:p>
        </p:txBody>
      </p:sp>
    </p:spTree>
    <p:extLst>
      <p:ext uri="{BB962C8B-B14F-4D97-AF65-F5344CB8AC3E}">
        <p14:creationId xmlns:p14="http://schemas.microsoft.com/office/powerpoint/2010/main" val="1615539519"/>
      </p:ext>
    </p:extLst>
  </p:cSld>
  <p:clrMapOvr>
    <a:masterClrMapping/>
  </p:clrMapOvr>
  <p:transition spd="slow" advClick="0" advTm="25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C23E0DC-6448-4BFB-91EF-0D1E60F5D52A}"/>
              </a:ext>
            </a:extLst>
          </p:cNvPr>
          <p:cNvSpPr/>
          <p:nvPr/>
        </p:nvSpPr>
        <p:spPr>
          <a:xfrm rot="5400000">
            <a:off x="224290" y="-224288"/>
            <a:ext cx="1608477" cy="2057053"/>
          </a:xfrm>
          <a:prstGeom prst="rtTriangle">
            <a:avLst/>
          </a:prstGeom>
          <a:solidFill>
            <a:srgbClr val="BC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16AC1F-2A6E-4A99-835D-6A6C28D50E23}"/>
              </a:ext>
            </a:extLst>
          </p:cNvPr>
          <p:cNvGrpSpPr/>
          <p:nvPr userDrawn="1"/>
        </p:nvGrpSpPr>
        <p:grpSpPr>
          <a:xfrm rot="10800000">
            <a:off x="10169237" y="5276333"/>
            <a:ext cx="2022764" cy="1581667"/>
            <a:chOff x="-3" y="-28347"/>
            <a:chExt cx="5437254" cy="4251572"/>
          </a:xfrm>
          <a:solidFill>
            <a:srgbClr val="4D5A5C"/>
          </a:solidFill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E1A2B7EB-90A3-44DF-9FBB-782FA585F822}"/>
                </a:ext>
              </a:extLst>
            </p:cNvPr>
            <p:cNvSpPr/>
            <p:nvPr/>
          </p:nvSpPr>
          <p:spPr>
            <a:xfrm rot="5400000">
              <a:off x="592838" y="-621187"/>
              <a:ext cx="4251571" cy="543725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202634DB-34FD-4134-A5AB-B5CAF84E6B39}"/>
                </a:ext>
              </a:extLst>
            </p:cNvPr>
            <p:cNvSpPr/>
            <p:nvPr/>
          </p:nvSpPr>
          <p:spPr>
            <a:xfrm rot="5400000">
              <a:off x="560814" y="-589160"/>
              <a:ext cx="4021873" cy="51435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BB98B56-D619-A53C-B309-3A70949B00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512" y="28662"/>
            <a:ext cx="1142606" cy="869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427CDD-0FDE-2C67-9655-22139D4996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334" y="0"/>
            <a:ext cx="903454" cy="89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4B644F-492E-C0F9-3563-8970989F06D5}"/>
              </a:ext>
            </a:extLst>
          </p:cNvPr>
          <p:cNvSpPr txBox="1"/>
          <p:nvPr userDrawn="1"/>
        </p:nvSpPr>
        <p:spPr>
          <a:xfrm>
            <a:off x="-621747" y="1976846"/>
            <a:ext cx="3878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“追  </a:t>
            </a:r>
            <a:r>
              <a:rPr lang="en-US" altLang="zh-CN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	</a:t>
            </a:r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光</a:t>
            </a:r>
            <a:endParaRPr lang="en-US" altLang="zh-CN" sz="8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	</a:t>
            </a:r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班”</a:t>
            </a:r>
          </a:p>
        </p:txBody>
      </p:sp>
    </p:spTree>
    <p:extLst>
      <p:ext uri="{BB962C8B-B14F-4D97-AF65-F5344CB8AC3E}">
        <p14:creationId xmlns:p14="http://schemas.microsoft.com/office/powerpoint/2010/main" val="196144307"/>
      </p:ext>
    </p:extLst>
  </p:cSld>
  <p:clrMapOvr>
    <a:masterClrMapping/>
  </p:clrMapOvr>
  <p:transition spd="slow" advClick="0" advTm="25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C23E0DC-6448-4BFB-91EF-0D1E60F5D52A}"/>
              </a:ext>
            </a:extLst>
          </p:cNvPr>
          <p:cNvSpPr/>
          <p:nvPr/>
        </p:nvSpPr>
        <p:spPr>
          <a:xfrm rot="5400000">
            <a:off x="224290" y="-224288"/>
            <a:ext cx="1608477" cy="2057053"/>
          </a:xfrm>
          <a:prstGeom prst="rtTriangle">
            <a:avLst/>
          </a:prstGeom>
          <a:solidFill>
            <a:srgbClr val="BC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16AC1F-2A6E-4A99-835D-6A6C28D50E23}"/>
              </a:ext>
            </a:extLst>
          </p:cNvPr>
          <p:cNvGrpSpPr/>
          <p:nvPr userDrawn="1"/>
        </p:nvGrpSpPr>
        <p:grpSpPr>
          <a:xfrm rot="10800000">
            <a:off x="10169237" y="5276333"/>
            <a:ext cx="2022764" cy="1581667"/>
            <a:chOff x="-3" y="-28347"/>
            <a:chExt cx="5437254" cy="4251572"/>
          </a:xfrm>
          <a:solidFill>
            <a:srgbClr val="4D5A5C"/>
          </a:solidFill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E1A2B7EB-90A3-44DF-9FBB-782FA585F822}"/>
                </a:ext>
              </a:extLst>
            </p:cNvPr>
            <p:cNvSpPr/>
            <p:nvPr/>
          </p:nvSpPr>
          <p:spPr>
            <a:xfrm rot="5400000">
              <a:off x="592838" y="-621187"/>
              <a:ext cx="4251571" cy="543725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202634DB-34FD-4134-A5AB-B5CAF84E6B39}"/>
                </a:ext>
              </a:extLst>
            </p:cNvPr>
            <p:cNvSpPr/>
            <p:nvPr/>
          </p:nvSpPr>
          <p:spPr>
            <a:xfrm rot="5400000">
              <a:off x="560814" y="-589160"/>
              <a:ext cx="4021873" cy="51435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BB98B56-D619-A53C-B309-3A70949B00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512" y="28662"/>
            <a:ext cx="1142606" cy="869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427CDD-0FDE-2C67-9655-22139D4996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334" y="0"/>
            <a:ext cx="903454" cy="89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4B644F-492E-C0F9-3563-8970989F06D5}"/>
              </a:ext>
            </a:extLst>
          </p:cNvPr>
          <p:cNvSpPr txBox="1"/>
          <p:nvPr userDrawn="1"/>
        </p:nvSpPr>
        <p:spPr>
          <a:xfrm>
            <a:off x="353613" y="1262743"/>
            <a:ext cx="13498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学霸有约</a:t>
            </a:r>
          </a:p>
        </p:txBody>
      </p:sp>
    </p:spTree>
    <p:extLst>
      <p:ext uri="{BB962C8B-B14F-4D97-AF65-F5344CB8AC3E}">
        <p14:creationId xmlns:p14="http://schemas.microsoft.com/office/powerpoint/2010/main" val="700016749"/>
      </p:ext>
    </p:extLst>
  </p:cSld>
  <p:clrMapOvr>
    <a:masterClrMapping/>
  </p:clrMapOvr>
  <p:transition spd="slow" advClick="0" advTm="25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83133"/>
      </p:ext>
    </p:extLst>
  </p:cSld>
  <p:clrMapOvr>
    <a:masterClrMapping/>
  </p:clrMapOvr>
  <p:transition spd="slow" advClick="0" advTm="25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954801"/>
      </p:ext>
    </p:extLst>
  </p:cSld>
  <p:clrMapOvr>
    <a:masterClrMapping/>
  </p:clrMapOvr>
  <p:transition spd="slow" advClick="0" advTm="25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6AAE-631E-41FD-8FC9-6EAFB56BE33E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77489"/>
      </p:ext>
    </p:extLst>
  </p:cSld>
  <p:clrMapOvr>
    <a:masterClrMapping/>
  </p:clrMapOvr>
  <p:transition spd="slow" advClick="0" advTm="25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</a:lstStyle>
          <a:p>
            <a:fld id="{82296AAE-631E-41FD-8FC9-6EAFB56BE33E}" type="datetimeFigureOut">
              <a:rPr lang="zh-CN" altLang="en-US" smtClean="0"/>
              <a:pPr/>
              <a:t>2022/5/24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</a:lstStyle>
          <a:p>
            <a:fld id="{E099AB58-482A-49A7-97BE-25AC2FA89E1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16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62" r:id="rId3"/>
    <p:sldLayoutId id="2147483673" r:id="rId4"/>
    <p:sldLayoutId id="2147483674" r:id="rId5"/>
    <p:sldLayoutId id="2147483675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ransition spd="slow" advClick="0" advTm="2500">
    <p:random/>
  </p:transition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华文细黑" panose="02010600040101010101" pitchFamily="2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矩形 1"/>
          <p:cNvSpPr/>
          <p:nvPr/>
        </p:nvSpPr>
        <p:spPr>
          <a:xfrm>
            <a:off x="2486678" y="4120971"/>
            <a:ext cx="721864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4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学业发展与支持中心风采展</a:t>
            </a:r>
            <a:endParaRPr lang="en-US" altLang="zh-CN" sz="44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2"/>
          <p:cNvGrpSpPr/>
          <p:nvPr/>
        </p:nvGrpSpPr>
        <p:grpSpPr>
          <a:xfrm>
            <a:off x="1689715" y="3433018"/>
            <a:ext cx="8565799" cy="584775"/>
            <a:chOff x="151200" y="2737894"/>
            <a:chExt cx="8565799" cy="584775"/>
          </a:xfrm>
        </p:grpSpPr>
        <p:sp>
          <p:nvSpPr>
            <p:cNvPr id="1048583" name="文本框 4"/>
            <p:cNvSpPr txBox="1"/>
            <p:nvPr/>
          </p:nvSpPr>
          <p:spPr>
            <a:xfrm>
              <a:off x="2095959" y="2737894"/>
              <a:ext cx="46762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zh-CN" altLang="en-US" sz="3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☆ 光学与电子信息学院☆</a:t>
              </a:r>
            </a:p>
          </p:txBody>
        </p:sp>
        <p:cxnSp>
          <p:nvCxnSpPr>
            <p:cNvPr id="3145729" name="直接连接符 6"/>
            <p:cNvCxnSpPr>
              <a:cxnSpLocks/>
            </p:cNvCxnSpPr>
            <p:nvPr/>
          </p:nvCxnSpPr>
          <p:spPr>
            <a:xfrm>
              <a:off x="151200" y="3030282"/>
              <a:ext cx="144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直接连接符 13"/>
            <p:cNvCxnSpPr>
              <a:cxnSpLocks/>
            </p:cNvCxnSpPr>
            <p:nvPr/>
          </p:nvCxnSpPr>
          <p:spPr>
            <a:xfrm>
              <a:off x="7276999" y="3030282"/>
              <a:ext cx="144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B2BD3E3-DD81-CC78-7E88-C9311D741C3E}"/>
              </a:ext>
            </a:extLst>
          </p:cNvPr>
          <p:cNvSpPr txBox="1"/>
          <p:nvPr/>
        </p:nvSpPr>
        <p:spPr>
          <a:xfrm>
            <a:off x="4525819" y="5361855"/>
            <a:ext cx="60960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dirty="0"/>
          </a:p>
        </p:txBody>
      </p:sp>
      <p:pic>
        <p:nvPicPr>
          <p:cNvPr id="2" name="6999071PHEZ195020">
            <a:hlinkClick r:id="" action="ppaction://media"/>
            <a:extLst>
              <a:ext uri="{FF2B5EF4-FFF2-40B4-BE49-F238E27FC236}">
                <a16:creationId xmlns:a16="http://schemas.microsoft.com/office/drawing/2014/main" id="{33CE3411-B76F-B41B-9523-EC1AD13EFAE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13"/>
                  <p14:bmkLst>
                    <p14:bmk name="书签 1" time="5484.1291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618" y="6106318"/>
            <a:ext cx="441180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53104"/>
      </p:ext>
    </p:extLst>
  </p:cSld>
  <p:clrMapOvr>
    <a:masterClrMapping/>
  </p:clrMapOvr>
  <p:transition spd="slow" advClick="0" advTm="25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2586181" y="5601916"/>
            <a:ext cx="75726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+mj-ea"/>
                <a:ea typeface="+mj-ea"/>
              </a:rPr>
              <a:t>283</a:t>
            </a:r>
            <a:r>
              <a:rPr lang="zh-CN" altLang="en-US" sz="4400" b="1" dirty="0">
                <a:latin typeface="+mj-ea"/>
                <a:ea typeface="+mj-ea"/>
              </a:rPr>
              <a:t>期：继往开来，使命担当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E3F3D0-5B0C-F0C2-0043-EE9884A5B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68" y="412752"/>
            <a:ext cx="7572664" cy="50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05845"/>
      </p:ext>
    </p:extLst>
  </p:cSld>
  <p:clrMapOvr>
    <a:masterClrMapping/>
  </p:clrMapOvr>
  <p:transition spd="slow" advClick="0" advTm="2500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3802671" y="499231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279</a:t>
            </a:r>
            <a:r>
              <a:rPr lang="zh-CN" altLang="en-US" sz="3600" b="1" dirty="0">
                <a:latin typeface="+mj-ea"/>
                <a:ea typeface="+mj-ea"/>
              </a:rPr>
              <a:t>期：光电高管说</a:t>
            </a:r>
            <a:endParaRPr lang="en-US" altLang="zh-CN" sz="3600" b="1" dirty="0">
              <a:latin typeface="+mj-ea"/>
              <a:ea typeface="+mj-ea"/>
            </a:endParaRPr>
          </a:p>
          <a:p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工科男“恋爱记”：爱情，创业与发展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DA6327-1C8A-17A7-002C-F1A95802B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6" y="1059599"/>
            <a:ext cx="4578525" cy="34338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B722A3-D2FD-23DA-9B1D-B33E3C17F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74" y="1059599"/>
            <a:ext cx="4578525" cy="34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8691"/>
      </p:ext>
    </p:extLst>
  </p:cSld>
  <p:clrMapOvr>
    <a:masterClrMapping/>
  </p:clrMapOvr>
  <p:transition spd="slow" advClick="0" advTm="250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F90FD6-8CE2-384E-08AA-751134002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35" y="267855"/>
            <a:ext cx="6867237" cy="51504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98B429-749D-47E4-FACC-248D8AEC4BDF}"/>
              </a:ext>
            </a:extLst>
          </p:cNvPr>
          <p:cNvSpPr txBox="1"/>
          <p:nvPr/>
        </p:nvSpPr>
        <p:spPr>
          <a:xfrm>
            <a:off x="2512291" y="5509552"/>
            <a:ext cx="7167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281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r>
              <a:rPr lang="zh-CN" altLang="en-US" sz="3600" b="1" dirty="0">
                <a:latin typeface="+mj-ea"/>
                <a:ea typeface="+mj-ea"/>
              </a:rPr>
              <a:t>介电信息功能器件的应用与研发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108380"/>
      </p:ext>
    </p:extLst>
  </p:cSld>
  <p:clrMapOvr>
    <a:masterClrMapping/>
  </p:clrMapOvr>
  <p:transition spd="slow" advClick="0" advTm="250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72A914-93F6-7DEA-D3CE-34E4B56FE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04" y="891033"/>
            <a:ext cx="8468591" cy="46185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512291" y="5509552"/>
            <a:ext cx="71674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284</a:t>
            </a:r>
            <a:r>
              <a:rPr lang="zh-CN" altLang="en-US" sz="3600" b="1" dirty="0">
                <a:latin typeface="+mj-ea"/>
                <a:ea typeface="+mj-ea"/>
              </a:rPr>
              <a:t>期：未来创新者沙龙新工科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遇见华中科技大学</a:t>
            </a:r>
          </a:p>
        </p:txBody>
      </p:sp>
    </p:spTree>
    <p:extLst>
      <p:ext uri="{BB962C8B-B14F-4D97-AF65-F5344CB8AC3E}">
        <p14:creationId xmlns:p14="http://schemas.microsoft.com/office/powerpoint/2010/main" val="747617470"/>
      </p:ext>
    </p:extLst>
  </p:cSld>
  <p:clrMapOvr>
    <a:masterClrMapping/>
  </p:clrMapOvr>
  <p:transition spd="slow" advClick="0" advTm="2500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4091709" y="5620388"/>
            <a:ext cx="5680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287</a:t>
            </a:r>
            <a:r>
              <a:rPr lang="zh-CN" altLang="en-US" sz="3600" b="1" dirty="0">
                <a:latin typeface="+mj-ea"/>
                <a:ea typeface="+mj-ea"/>
              </a:rPr>
              <a:t>期：成长交流会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 留学那些事 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F2D789-DEA5-BDF0-6016-E1007442F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18" y="133988"/>
            <a:ext cx="7167418" cy="53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0857"/>
      </p:ext>
    </p:extLst>
  </p:cSld>
  <p:clrMapOvr>
    <a:masterClrMapping/>
  </p:clrMapOvr>
  <p:transition spd="slow" advClick="0" advTm="2500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3842326" y="5634351"/>
            <a:ext cx="5680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287</a:t>
            </a:r>
            <a:r>
              <a:rPr lang="zh-CN" altLang="en-US" sz="3600" b="1" dirty="0">
                <a:latin typeface="+mj-ea"/>
                <a:ea typeface="+mj-ea"/>
              </a:rPr>
              <a:t>期：成长交流会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 本科生专业分类讲座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6AEE51-A191-4534-0355-63E8D5B5C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6" y="217224"/>
            <a:ext cx="7666182" cy="54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07"/>
      </p:ext>
    </p:extLst>
  </p:cSld>
  <p:clrMapOvr>
    <a:masterClrMapping/>
  </p:clrMapOvr>
  <p:transition spd="slow" advClick="0" advTm="2500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392217" y="5481996"/>
            <a:ext cx="8063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284</a:t>
            </a:r>
            <a:r>
              <a:rPr lang="zh-CN" altLang="en-US" sz="3600" b="1" dirty="0">
                <a:latin typeface="+mj-ea"/>
                <a:ea typeface="+mj-ea"/>
              </a:rPr>
              <a:t>期：做好工程问题，邂逅科学问题</a:t>
            </a:r>
            <a:endParaRPr lang="zh-CN" altLang="en-US" sz="24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7DC4B6-D840-351D-B31D-915DC703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91" y="1052838"/>
            <a:ext cx="5043423" cy="37825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C661E3-15D4-CDC8-7978-D13D1511B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94" y="1052837"/>
            <a:ext cx="5043424" cy="37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55918"/>
      </p:ext>
    </p:extLst>
  </p:cSld>
  <p:clrMapOvr>
    <a:masterClrMapping/>
  </p:clrMapOvr>
  <p:transition spd="slow" advClick="0" advTm="250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096654" y="5417188"/>
            <a:ext cx="8571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293</a:t>
            </a:r>
            <a:r>
              <a:rPr lang="zh-CN" altLang="en-US" sz="3600" b="1" dirty="0">
                <a:latin typeface="+mj-ea"/>
                <a:ea typeface="+mj-ea"/>
              </a:rPr>
              <a:t>期：声学</a:t>
            </a:r>
            <a:r>
              <a:rPr lang="en-US" altLang="zh-CN" sz="3600" b="1" dirty="0">
                <a:latin typeface="+mj-ea"/>
                <a:ea typeface="+mj-ea"/>
              </a:rPr>
              <a:t>MEMS</a:t>
            </a:r>
            <a:r>
              <a:rPr lang="zh-CN" altLang="en-US" sz="3600" b="1" dirty="0">
                <a:latin typeface="+mj-ea"/>
                <a:ea typeface="+mj-ea"/>
              </a:rPr>
              <a:t>器件与我的科研经历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罗为教授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56E4E-F34B-0563-9BCE-E0BD16B5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38" y="247134"/>
            <a:ext cx="6650182" cy="49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7889"/>
      </p:ext>
    </p:extLst>
  </p:cSld>
  <p:clrMapOvr>
    <a:masterClrMapping/>
  </p:clrMapOvr>
  <p:transition spd="slow" advClick="0" advTm="250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3860799" y="5334168"/>
            <a:ext cx="5680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283</a:t>
            </a:r>
            <a:r>
              <a:rPr lang="zh-CN" altLang="en-US" sz="3600" b="1" dirty="0">
                <a:latin typeface="+mj-ea"/>
                <a:ea typeface="+mj-ea"/>
              </a:rPr>
              <a:t>期：成长交流会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 本科生入学教育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A8FD36-279E-BB5A-B5A7-B9F47E343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72" y="1200726"/>
            <a:ext cx="4929137" cy="36968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D0544A-2F34-7498-26AC-4DE9C3F8E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89" y="1200727"/>
            <a:ext cx="4929137" cy="36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28578"/>
      </p:ext>
    </p:extLst>
  </p:cSld>
  <p:clrMapOvr>
    <a:masterClrMapping/>
  </p:clrMapOvr>
  <p:transition spd="slow" advClick="0" advTm="250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56150" y="5509551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“追光班”全体大会暨期末表彰大会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E72235-2A4C-D92A-8670-1C87C5099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096567"/>
            <a:ext cx="4914102" cy="39627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83B163-2A00-252C-C463-2808691E3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64" y="1096567"/>
            <a:ext cx="5061527" cy="396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30765"/>
      </p:ext>
    </p:extLst>
  </p:cSld>
  <p:clrMapOvr>
    <a:masterClrMapping/>
  </p:clrMapOvr>
  <p:transition spd="slow" advClick="0" advTm="25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170544" y="5546497"/>
            <a:ext cx="8405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292</a:t>
            </a:r>
            <a:r>
              <a:rPr lang="zh-CN" altLang="en-US" sz="3600" b="1" dirty="0">
                <a:latin typeface="+mj-ea"/>
                <a:ea typeface="+mj-ea"/>
              </a:rPr>
              <a:t>期：微纳结构调控二维材料光电性质</a:t>
            </a:r>
            <a:endParaRPr lang="zh-CN" altLang="en-US" sz="24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6C7DB5-7882-A09D-9580-BB6C962CA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72" y="175491"/>
            <a:ext cx="6770255" cy="50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41357"/>
      </p:ext>
    </p:extLst>
  </p:cSld>
  <p:clrMapOvr>
    <a:masterClrMapping/>
  </p:clrMapOvr>
  <p:transition spd="slow" advClick="0" advTm="250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641345" y="5742894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“追光班”管理制度及工作台账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EFA415-162B-0A10-4491-F9961556E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"/>
          <a:stretch/>
        </p:blipFill>
        <p:spPr>
          <a:xfrm>
            <a:off x="2456150" y="405114"/>
            <a:ext cx="3452939" cy="4919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3281C3-88B9-04AD-E031-BE820FD79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91"/>
          <a:stretch/>
        </p:blipFill>
        <p:spPr>
          <a:xfrm>
            <a:off x="7404151" y="405113"/>
            <a:ext cx="2459022" cy="4919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2AFC42-85FD-4A5D-779E-52C51C43C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551"/>
          <a:stretch/>
        </p:blipFill>
        <p:spPr>
          <a:xfrm>
            <a:off x="6514406" y="742630"/>
            <a:ext cx="231707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34851"/>
      </p:ext>
    </p:extLst>
  </p:cSld>
  <p:clrMapOvr>
    <a:masterClrMapping/>
  </p:clrMapOvr>
  <p:transition spd="slow" advClick="0" advTm="250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79299" y="5741677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建立学习群：分享点睛课堂及学习资料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A5C597-BAF0-AFE8-36C7-6AE780F6D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7345"/>
            <a:ext cx="5961385" cy="40538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173B86-6598-593D-82E3-67F5327EB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63" y="1197346"/>
            <a:ext cx="4379139" cy="40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30320"/>
      </p:ext>
    </p:extLst>
  </p:cSld>
  <p:clrMapOvr>
    <a:masterClrMapping/>
  </p:clrMapOvr>
  <p:transition spd="slow" advClick="0" advTm="250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56150" y="5509551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“追光班”全体大会暨期末表彰大会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D2B162-714D-84F7-2525-7D1F53C46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42" y="1884789"/>
            <a:ext cx="4823954" cy="27134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4864AE-4EB7-ABC8-2156-DE2542841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86" y="1884789"/>
            <a:ext cx="4823955" cy="271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93700"/>
      </p:ext>
    </p:extLst>
  </p:cSld>
  <p:clrMapOvr>
    <a:masterClrMapping/>
  </p:clrMapOvr>
  <p:transition spd="slow" advClick="0" advTm="250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7711056" y="1315726"/>
            <a:ext cx="4480943" cy="4980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151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600" b="1" dirty="0">
                <a:latin typeface="+mj-ea"/>
                <a:ea typeface="+mj-ea"/>
              </a:rPr>
              <a:t>光电探测与信号处理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150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600" b="1" dirty="0">
                <a:latin typeface="+mj-ea"/>
                <a:ea typeface="+mj-ea"/>
              </a:rPr>
              <a:t>大学物理（下）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BE3806-A585-4859-65E7-9AF203533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22" y="313320"/>
            <a:ext cx="5313970" cy="31156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B96C8A-77CC-374E-AE13-42B6575EB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36" y="3688385"/>
            <a:ext cx="5324355" cy="28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08283"/>
      </p:ext>
    </p:extLst>
  </p:cSld>
  <p:clrMapOvr>
    <a:masterClrMapping/>
  </p:clrMapOvr>
  <p:transition spd="slow" advClick="0" advTm="250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5270AB-730B-F80E-56E2-72FF3879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99" y="3769005"/>
            <a:ext cx="5451978" cy="2799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3AED48-30DF-1EFD-17D4-891AF7FA7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21" y="572544"/>
            <a:ext cx="5324656" cy="28564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42A47A-E05C-76A3-5955-3D6D1FE4E3EE}"/>
              </a:ext>
            </a:extLst>
          </p:cNvPr>
          <p:cNvSpPr txBox="1"/>
          <p:nvPr/>
        </p:nvSpPr>
        <p:spPr>
          <a:xfrm>
            <a:off x="7711057" y="1315726"/>
            <a:ext cx="4361338" cy="443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latin typeface="+mj-ea"/>
                <a:ea typeface="+mj-ea"/>
              </a:rPr>
              <a:t>145</a:t>
            </a:r>
            <a:r>
              <a:rPr lang="zh-CN" altLang="en-US" sz="3200" b="1" dirty="0">
                <a:latin typeface="+mj-ea"/>
                <a:ea typeface="+mj-ea"/>
              </a:rPr>
              <a:t>期：</a:t>
            </a: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latin typeface="+mj-ea"/>
                <a:ea typeface="+mj-ea"/>
              </a:rPr>
              <a:t>模拟电子技术基础</a:t>
            </a: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b="1" dirty="0">
                <a:latin typeface="+mj-ea"/>
                <a:ea typeface="+mj-ea"/>
              </a:rPr>
              <a:t>141</a:t>
            </a:r>
            <a:r>
              <a:rPr lang="zh-CN" altLang="en-US" sz="3200" b="1" dirty="0">
                <a:latin typeface="+mj-ea"/>
                <a:ea typeface="+mj-ea"/>
              </a:rPr>
              <a:t>期：</a:t>
            </a: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latin typeface="+mj-ea"/>
                <a:ea typeface="+mj-ea"/>
              </a:rPr>
              <a:t>复变函数与积分变换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711447"/>
      </p:ext>
    </p:extLst>
  </p:cSld>
  <p:clrMapOvr>
    <a:masterClrMapping/>
  </p:clrMapOvr>
  <p:transition spd="slow" advClick="0" advTm="2500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7711057" y="1354297"/>
            <a:ext cx="4480943" cy="414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147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线性代数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146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软件技术基础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7875F9-18F4-01B4-FB26-6D1479896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39" y="367094"/>
            <a:ext cx="5184410" cy="2781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4297D1-EA5C-1F55-6F17-87D2794B0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39" y="3514908"/>
            <a:ext cx="5184411" cy="278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61575"/>
      </p:ext>
    </p:extLst>
  </p:cSld>
  <p:clrMapOvr>
    <a:masterClrMapping/>
  </p:clrMapOvr>
  <p:transition spd="slow" advClick="0" advTm="2500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7711057" y="1389021"/>
            <a:ext cx="4480943" cy="414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149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微积分（上）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148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数学物理方程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930AA0-CD98-73AA-82D8-F4EE80B32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99" y="422476"/>
            <a:ext cx="5292290" cy="28390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AE79E3-21AA-AD0B-3020-DC72A66F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99" y="3596431"/>
            <a:ext cx="5292290" cy="28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506"/>
      </p:ext>
    </p:extLst>
  </p:cSld>
  <p:clrMapOvr>
    <a:masterClrMapping/>
  </p:clrMapOvr>
  <p:transition spd="slow" advClick="0" advTm="2500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7711057" y="1354297"/>
            <a:ext cx="4480943" cy="414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154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数字逻辑电路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155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信号与系统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2CC59-1755-A3F5-3F94-F3697FB04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52" y="445624"/>
            <a:ext cx="4712183" cy="26506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CF0AF5-5CB7-439E-4EFC-50F15E19C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45" y="3761773"/>
            <a:ext cx="4712183" cy="26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06889"/>
      </p:ext>
    </p:extLst>
  </p:cSld>
  <p:clrMapOvr>
    <a:masterClrMapping/>
  </p:clrMapOvr>
  <p:transition spd="slow" advClick="0" advTm="250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398277" y="5555850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新媒体平台</a:t>
            </a:r>
            <a:r>
              <a:rPr lang="en-US" altLang="zh-CN" sz="3600" b="1" dirty="0">
                <a:latin typeface="+mj-ea"/>
                <a:ea typeface="+mj-ea"/>
              </a:rPr>
              <a:t>B</a:t>
            </a:r>
            <a:r>
              <a:rPr lang="zh-CN" altLang="en-US" sz="3600" b="1" dirty="0">
                <a:latin typeface="+mj-ea"/>
                <a:ea typeface="+mj-ea"/>
              </a:rPr>
              <a:t>站 投放“点睛课堂”录屏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9C1E10-FBA8-60C0-D2FA-4BD73F30B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87" y="848025"/>
            <a:ext cx="6359826" cy="4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09113"/>
      </p:ext>
    </p:extLst>
  </p:cSld>
  <p:clrMapOvr>
    <a:masterClrMapping/>
  </p:clrMapOvr>
  <p:transition spd="slow" advClick="0" advTm="250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170544" y="5546497"/>
            <a:ext cx="8405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292</a:t>
            </a:r>
            <a:r>
              <a:rPr lang="zh-CN" altLang="en-US" sz="3600" b="1" dirty="0">
                <a:latin typeface="+mj-ea"/>
                <a:ea typeface="+mj-ea"/>
              </a:rPr>
              <a:t>期：微纳结构调控二维材料光电性质</a:t>
            </a:r>
            <a:endParaRPr lang="zh-CN" altLang="en-US" sz="24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6C7DB5-7882-A09D-9580-BB6C962CA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72" y="175491"/>
            <a:ext cx="6770255" cy="50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53688"/>
      </p:ext>
    </p:extLst>
  </p:cSld>
  <p:clrMapOvr>
    <a:masterClrMapping/>
  </p:clrMapOvr>
  <p:transition spd="slow" advClick="0" advTm="25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431514-2CD2-23A6-3DE0-FA13E3E2B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6" y="78510"/>
            <a:ext cx="7536872" cy="56526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262473-B9ED-0D36-AE08-5469D05EB8F7}"/>
              </a:ext>
            </a:extLst>
          </p:cNvPr>
          <p:cNvSpPr txBox="1"/>
          <p:nvPr/>
        </p:nvSpPr>
        <p:spPr>
          <a:xfrm>
            <a:off x="3048000" y="5823589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240期：光影技与艺</a:t>
            </a:r>
          </a:p>
        </p:txBody>
      </p:sp>
    </p:spTree>
    <p:extLst>
      <p:ext uri="{BB962C8B-B14F-4D97-AF65-F5344CB8AC3E}">
        <p14:creationId xmlns:p14="http://schemas.microsoft.com/office/powerpoint/2010/main" val="2222856528"/>
      </p:ext>
    </p:extLst>
  </p:cSld>
  <p:clrMapOvr>
    <a:masterClrMapping/>
  </p:clrMapOvr>
  <p:transition spd="slow" advClick="0" advTm="2500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431514-2CD2-23A6-3DE0-FA13E3E2B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6" y="78510"/>
            <a:ext cx="7536872" cy="56526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262473-B9ED-0D36-AE08-5469D05EB8F7}"/>
              </a:ext>
            </a:extLst>
          </p:cNvPr>
          <p:cNvSpPr txBox="1"/>
          <p:nvPr/>
        </p:nvSpPr>
        <p:spPr>
          <a:xfrm>
            <a:off x="3048000" y="5823589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240期：光影技与艺</a:t>
            </a:r>
          </a:p>
        </p:txBody>
      </p:sp>
    </p:spTree>
    <p:extLst>
      <p:ext uri="{BB962C8B-B14F-4D97-AF65-F5344CB8AC3E}">
        <p14:creationId xmlns:p14="http://schemas.microsoft.com/office/powerpoint/2010/main" val="2764458691"/>
      </p:ext>
    </p:extLst>
  </p:cSld>
  <p:clrMapOvr>
    <a:masterClrMapping/>
  </p:clrMapOvr>
  <p:transition spd="slow" advClick="0" advTm="250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76108" y="5651675"/>
            <a:ext cx="6853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278</a:t>
            </a:r>
            <a:r>
              <a:rPr lang="zh-CN" altLang="en-US" sz="3600" b="1" dirty="0">
                <a:latin typeface="+mj-ea"/>
                <a:ea typeface="+mj-ea"/>
              </a:rPr>
              <a:t>期：从不同角度看学生工作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 学生工作专题讲座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BBA53-451D-D0EE-E043-9FAF6A6B0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65" y="323758"/>
            <a:ext cx="7923271" cy="52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3552"/>
      </p:ext>
    </p:extLst>
  </p:cSld>
  <p:clrMapOvr>
    <a:masterClrMapping/>
  </p:clrMapOvr>
  <p:transition spd="slow" advClick="0" advTm="2500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9554A7-073A-D301-A30E-823DD5A72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4" y="264970"/>
            <a:ext cx="6933430" cy="52000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3001818" y="5574207"/>
            <a:ext cx="6502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254</a:t>
            </a:r>
            <a:r>
              <a:rPr lang="zh-CN" altLang="en-US" sz="3600" b="1" dirty="0">
                <a:latin typeface="+mj-ea"/>
                <a:ea typeface="+mj-ea"/>
              </a:rPr>
              <a:t>期：大学那些事</a:t>
            </a:r>
            <a:endParaRPr lang="en-US" altLang="zh-CN" sz="3600" b="1" dirty="0">
              <a:latin typeface="+mj-ea"/>
              <a:ea typeface="+mj-ea"/>
            </a:endParaRPr>
          </a:p>
          <a:p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认识大学与我的大学，我的大学我做主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6537157"/>
      </p:ext>
    </p:extLst>
  </p:cSld>
  <p:clrMapOvr>
    <a:masterClrMapping/>
  </p:clrMapOvr>
  <p:transition spd="slow" advClick="0" advTm="2500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98436" y="5814352"/>
            <a:ext cx="7195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273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期 从缺芯角度看集成电路发展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2288CF-EF19-B8E0-9BCB-2A7B12DB4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3" y="57788"/>
            <a:ext cx="7416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35329"/>
      </p:ext>
    </p:extLst>
  </p:cSld>
  <p:clrMapOvr>
    <a:masterClrMapping/>
  </p:clrMapOvr>
  <p:transition spd="slow" advClick="0" advTm="2500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2867890" y="5629624"/>
            <a:ext cx="645621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270</a:t>
            </a:r>
            <a:r>
              <a:rPr lang="zh-CN" altLang="en-US" sz="3600" b="1" dirty="0">
                <a:latin typeface="+mj-ea"/>
                <a:ea typeface="+mj-ea"/>
              </a:rPr>
              <a:t>期：大学那些事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3200" b="1" dirty="0">
                <a:latin typeface="+mj-ea"/>
                <a:ea typeface="+mj-ea"/>
              </a:rPr>
              <a:t>——</a:t>
            </a:r>
            <a:r>
              <a:rPr lang="zh-CN" altLang="en-US" sz="3200" b="1" dirty="0">
                <a:latin typeface="+mj-ea"/>
                <a:ea typeface="+mj-ea"/>
              </a:rPr>
              <a:t>防诈骗安全教育讲座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E42127-0ECC-A223-9930-5B11A6F20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27" y="161635"/>
            <a:ext cx="7047345" cy="52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0551"/>
      </p:ext>
    </p:extLst>
  </p:cSld>
  <p:clrMapOvr>
    <a:masterClrMapping/>
  </p:clrMapOvr>
  <p:transition spd="slow" advClick="0" advTm="2500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3048000" y="556497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271</a:t>
            </a:r>
            <a:r>
              <a:rPr lang="zh-CN" altLang="en-US" sz="3600" b="1" dirty="0">
                <a:latin typeface="+mj-ea"/>
                <a:ea typeface="+mj-ea"/>
              </a:rPr>
              <a:t>期：大学那些事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心理健康教育专题讲座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99D896-2BED-2405-BCBD-07376719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30" y="277366"/>
            <a:ext cx="7529653" cy="49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0178"/>
      </p:ext>
    </p:extLst>
  </p:cSld>
  <p:clrMapOvr>
    <a:masterClrMapping/>
  </p:clrMapOvr>
  <p:transition spd="slow" advClick="0" advTm="2500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2835563" y="5500316"/>
            <a:ext cx="6890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272</a:t>
            </a:r>
            <a:r>
              <a:rPr lang="zh-CN" altLang="en-US" sz="3600" b="1" dirty="0">
                <a:latin typeface="+mj-ea"/>
                <a:ea typeface="+mj-ea"/>
              </a:rPr>
              <a:t>期：光电信息大讲堂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材料的复合与梯度化效应及其应用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960C6-376C-FEE1-37AD-8613F098F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4" y="580864"/>
            <a:ext cx="7361383" cy="473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19181"/>
      </p:ext>
    </p:extLst>
  </p:cSld>
  <p:clrMapOvr>
    <a:masterClrMapping/>
  </p:clrMapOvr>
  <p:transition spd="slow" advClick="0" advTm="2500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2586181" y="5601916"/>
            <a:ext cx="75726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+mj-ea"/>
                <a:ea typeface="+mj-ea"/>
              </a:rPr>
              <a:t>283</a:t>
            </a:r>
            <a:r>
              <a:rPr lang="zh-CN" altLang="en-US" sz="4400" b="1" dirty="0">
                <a:latin typeface="+mj-ea"/>
                <a:ea typeface="+mj-ea"/>
              </a:rPr>
              <a:t>期：继往开来，使命担当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E3F3D0-5B0C-F0C2-0043-EE9884A5B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68" y="412752"/>
            <a:ext cx="7572664" cy="50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2827"/>
      </p:ext>
    </p:extLst>
  </p:cSld>
  <p:clrMapOvr>
    <a:masterClrMapping/>
  </p:clrMapOvr>
  <p:transition spd="slow" advClick="0" advTm="2500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3802671" y="499231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279</a:t>
            </a:r>
            <a:r>
              <a:rPr lang="zh-CN" altLang="en-US" sz="3600" b="1" dirty="0">
                <a:latin typeface="+mj-ea"/>
                <a:ea typeface="+mj-ea"/>
              </a:rPr>
              <a:t>期：光电高管说</a:t>
            </a:r>
            <a:endParaRPr lang="en-US" altLang="zh-CN" sz="3600" b="1" dirty="0">
              <a:latin typeface="+mj-ea"/>
              <a:ea typeface="+mj-ea"/>
            </a:endParaRPr>
          </a:p>
          <a:p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工科男“恋爱记”：爱情，创业与发展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DA6327-1C8A-17A7-002C-F1A95802B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6" y="1059599"/>
            <a:ext cx="4578525" cy="34338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B722A3-D2FD-23DA-9B1D-B33E3C17F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74" y="1059599"/>
            <a:ext cx="4578525" cy="34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00824"/>
      </p:ext>
    </p:extLst>
  </p:cSld>
  <p:clrMapOvr>
    <a:masterClrMapping/>
  </p:clrMapOvr>
  <p:transition spd="slow" advClick="0" advTm="2500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F90FD6-8CE2-384E-08AA-751134002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35" y="267855"/>
            <a:ext cx="6867237" cy="51504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98B429-749D-47E4-FACC-248D8AEC4BDF}"/>
              </a:ext>
            </a:extLst>
          </p:cNvPr>
          <p:cNvSpPr txBox="1"/>
          <p:nvPr/>
        </p:nvSpPr>
        <p:spPr>
          <a:xfrm>
            <a:off x="2512291" y="5509552"/>
            <a:ext cx="7167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281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r>
              <a:rPr lang="zh-CN" altLang="en-US" sz="3600" b="1" dirty="0">
                <a:latin typeface="+mj-ea"/>
                <a:ea typeface="+mj-ea"/>
              </a:rPr>
              <a:t>介电信息功能器件的应用与研发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8327528"/>
      </p:ext>
    </p:extLst>
  </p:cSld>
  <p:clrMapOvr>
    <a:masterClrMapping/>
  </p:clrMapOvr>
  <p:transition spd="slow" advClick="0" advTm="250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76108" y="5651675"/>
            <a:ext cx="6853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278</a:t>
            </a:r>
            <a:r>
              <a:rPr lang="zh-CN" altLang="en-US" sz="3600" b="1" dirty="0">
                <a:latin typeface="+mj-ea"/>
                <a:ea typeface="+mj-ea"/>
              </a:rPr>
              <a:t>期：从不同角度看学生工作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 学生工作专题讲座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BBA53-451D-D0EE-E043-9FAF6A6B0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65" y="323758"/>
            <a:ext cx="7923271" cy="52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14651"/>
      </p:ext>
    </p:extLst>
  </p:cSld>
  <p:clrMapOvr>
    <a:masterClrMapping/>
  </p:clrMapOvr>
  <p:transition spd="slow" advClick="0" advTm="2500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72A914-93F6-7DEA-D3CE-34E4B56FE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04" y="891033"/>
            <a:ext cx="8468591" cy="46185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512291" y="5509552"/>
            <a:ext cx="71674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284</a:t>
            </a:r>
            <a:r>
              <a:rPr lang="zh-CN" altLang="en-US" sz="3600" b="1" dirty="0">
                <a:latin typeface="+mj-ea"/>
                <a:ea typeface="+mj-ea"/>
              </a:rPr>
              <a:t>期：未来创新者沙龙新工科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遇见华中科技大学</a:t>
            </a:r>
          </a:p>
        </p:txBody>
      </p:sp>
    </p:spTree>
    <p:extLst>
      <p:ext uri="{BB962C8B-B14F-4D97-AF65-F5344CB8AC3E}">
        <p14:creationId xmlns:p14="http://schemas.microsoft.com/office/powerpoint/2010/main" val="3995819746"/>
      </p:ext>
    </p:extLst>
  </p:cSld>
  <p:clrMapOvr>
    <a:masterClrMapping/>
  </p:clrMapOvr>
  <p:transition spd="slow" advClick="0" advTm="2500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4091709" y="5620388"/>
            <a:ext cx="5680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287</a:t>
            </a:r>
            <a:r>
              <a:rPr lang="zh-CN" altLang="en-US" sz="3600" b="1" dirty="0">
                <a:latin typeface="+mj-ea"/>
                <a:ea typeface="+mj-ea"/>
              </a:rPr>
              <a:t>期：成长交流会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 留学那些事 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F2D789-DEA5-BDF0-6016-E1007442F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18" y="133988"/>
            <a:ext cx="7167418" cy="53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24038"/>
      </p:ext>
    </p:extLst>
  </p:cSld>
  <p:clrMapOvr>
    <a:masterClrMapping/>
  </p:clrMapOvr>
  <p:transition spd="slow" advClick="0" advTm="2500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3842326" y="5634351"/>
            <a:ext cx="5680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287</a:t>
            </a:r>
            <a:r>
              <a:rPr lang="zh-CN" altLang="en-US" sz="3600" b="1" dirty="0">
                <a:latin typeface="+mj-ea"/>
                <a:ea typeface="+mj-ea"/>
              </a:rPr>
              <a:t>期：成长交流会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 本科生专业分类讲座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6AEE51-A191-4534-0355-63E8D5B5C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6" y="217224"/>
            <a:ext cx="7666182" cy="54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7087"/>
      </p:ext>
    </p:extLst>
  </p:cSld>
  <p:clrMapOvr>
    <a:masterClrMapping/>
  </p:clrMapOvr>
  <p:transition spd="slow" advClick="0" advTm="2500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392217" y="5481996"/>
            <a:ext cx="8063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284</a:t>
            </a:r>
            <a:r>
              <a:rPr lang="zh-CN" altLang="en-US" sz="3600" b="1" dirty="0">
                <a:latin typeface="+mj-ea"/>
                <a:ea typeface="+mj-ea"/>
              </a:rPr>
              <a:t>期：做好工程问题，邂逅科学问题</a:t>
            </a:r>
            <a:endParaRPr lang="zh-CN" altLang="en-US" sz="24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7DC4B6-D840-351D-B31D-915DC703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91" y="1052838"/>
            <a:ext cx="5043423" cy="37825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C661E3-15D4-CDC8-7978-D13D1511B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94" y="1052837"/>
            <a:ext cx="5043424" cy="37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68560"/>
      </p:ext>
    </p:extLst>
  </p:cSld>
  <p:clrMapOvr>
    <a:masterClrMapping/>
  </p:clrMapOvr>
  <p:transition spd="slow" advClick="0" advTm="2500"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096654" y="5417188"/>
            <a:ext cx="8571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293</a:t>
            </a:r>
            <a:r>
              <a:rPr lang="zh-CN" altLang="en-US" sz="3600" b="1" dirty="0">
                <a:latin typeface="+mj-ea"/>
                <a:ea typeface="+mj-ea"/>
              </a:rPr>
              <a:t>期：声学</a:t>
            </a:r>
            <a:r>
              <a:rPr lang="en-US" altLang="zh-CN" sz="3600" b="1" dirty="0">
                <a:latin typeface="+mj-ea"/>
                <a:ea typeface="+mj-ea"/>
              </a:rPr>
              <a:t>MEMS</a:t>
            </a:r>
            <a:r>
              <a:rPr lang="zh-CN" altLang="en-US" sz="3600" b="1" dirty="0">
                <a:latin typeface="+mj-ea"/>
                <a:ea typeface="+mj-ea"/>
              </a:rPr>
              <a:t>器件与我的科研经历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罗为教授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56E4E-F34B-0563-9BCE-E0BD16B5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38" y="247134"/>
            <a:ext cx="6650182" cy="49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05487"/>
      </p:ext>
    </p:extLst>
  </p:cSld>
  <p:clrMapOvr>
    <a:masterClrMapping/>
  </p:clrMapOvr>
  <p:transition spd="slow" advClick="0" advTm="2500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3860799" y="5334168"/>
            <a:ext cx="5680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b="1" dirty="0">
                <a:latin typeface="+mj-ea"/>
                <a:ea typeface="+mj-ea"/>
              </a:rPr>
              <a:t>283</a:t>
            </a:r>
            <a:r>
              <a:rPr lang="zh-CN" altLang="en-US" sz="3600" b="1" dirty="0">
                <a:latin typeface="+mj-ea"/>
                <a:ea typeface="+mj-ea"/>
              </a:rPr>
              <a:t>期：成长交流会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 本科生入学教育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A8FD36-279E-BB5A-B5A7-B9F47E343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72" y="1200726"/>
            <a:ext cx="4929137" cy="36968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D0544A-2F34-7498-26AC-4DE9C3F8E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89" y="1200727"/>
            <a:ext cx="4929137" cy="36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01647"/>
      </p:ext>
    </p:extLst>
  </p:cSld>
  <p:clrMapOvr>
    <a:masterClrMapping/>
  </p:clrMapOvr>
  <p:transition spd="slow" advClick="0" advTm="2500"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56150" y="5509551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“追光班”全体大会暨期末表彰大会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E72235-2A4C-D92A-8670-1C87C5099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096567"/>
            <a:ext cx="4914102" cy="39627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83B163-2A00-252C-C463-2808691E3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64" y="1096567"/>
            <a:ext cx="5061527" cy="396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41682"/>
      </p:ext>
    </p:extLst>
  </p:cSld>
  <p:clrMapOvr>
    <a:masterClrMapping/>
  </p:clrMapOvr>
  <p:transition spd="slow" advClick="0" advTm="2500"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641345" y="5742894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“追光班”管理制度及工作台账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EFA415-162B-0A10-4491-F9961556E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"/>
          <a:stretch/>
        </p:blipFill>
        <p:spPr>
          <a:xfrm>
            <a:off x="2456150" y="405114"/>
            <a:ext cx="3452939" cy="4919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3281C3-88B9-04AD-E031-BE820FD79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91"/>
          <a:stretch/>
        </p:blipFill>
        <p:spPr>
          <a:xfrm>
            <a:off x="7404151" y="405113"/>
            <a:ext cx="2459022" cy="4919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2AFC42-85FD-4A5D-779E-52C51C43C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551"/>
          <a:stretch/>
        </p:blipFill>
        <p:spPr>
          <a:xfrm>
            <a:off x="6514406" y="742630"/>
            <a:ext cx="231707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15395"/>
      </p:ext>
    </p:extLst>
  </p:cSld>
  <p:clrMapOvr>
    <a:masterClrMapping/>
  </p:clrMapOvr>
  <p:transition spd="slow" advClick="0" advTm="2500"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79299" y="5741677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建立学习群：分享点睛课堂及学习资料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A5C597-BAF0-AFE8-36C7-6AE780F6D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7345"/>
            <a:ext cx="5961385" cy="40538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173B86-6598-593D-82E3-67F5327EB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63" y="1197346"/>
            <a:ext cx="4379139" cy="40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0899"/>
      </p:ext>
    </p:extLst>
  </p:cSld>
  <p:clrMapOvr>
    <a:masterClrMapping/>
  </p:clrMapOvr>
  <p:transition spd="slow" advClick="0" advTm="2500"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56150" y="5509551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“追光班”全体大会暨期末表彰大会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D2B162-714D-84F7-2525-7D1F53C46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42" y="1884789"/>
            <a:ext cx="4823954" cy="27134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4864AE-4EB7-ABC8-2156-DE2542841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86" y="1884789"/>
            <a:ext cx="4823955" cy="271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46352"/>
      </p:ext>
    </p:extLst>
  </p:cSld>
  <p:clrMapOvr>
    <a:masterClrMapping/>
  </p:clrMapOvr>
  <p:transition spd="slow" advClick="0" advTm="250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9554A7-073A-D301-A30E-823DD5A72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4" y="264970"/>
            <a:ext cx="6933430" cy="52000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3001818" y="5574207"/>
            <a:ext cx="6502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254</a:t>
            </a:r>
            <a:r>
              <a:rPr lang="zh-CN" altLang="en-US" sz="3600" b="1" dirty="0">
                <a:latin typeface="+mj-ea"/>
                <a:ea typeface="+mj-ea"/>
              </a:rPr>
              <a:t>期：大学那些事</a:t>
            </a:r>
            <a:endParaRPr lang="en-US" altLang="zh-CN" sz="3600" b="1" dirty="0">
              <a:latin typeface="+mj-ea"/>
              <a:ea typeface="+mj-ea"/>
            </a:endParaRPr>
          </a:p>
          <a:p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认识大学与我的大学，我的大学我做主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9280175"/>
      </p:ext>
    </p:extLst>
  </p:cSld>
  <p:clrMapOvr>
    <a:masterClrMapping/>
  </p:clrMapOvr>
  <p:transition spd="slow" advClick="0" advTm="2500"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7711056" y="1315726"/>
            <a:ext cx="4480943" cy="4980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151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600" b="1" dirty="0">
                <a:latin typeface="+mj-ea"/>
                <a:ea typeface="+mj-ea"/>
              </a:rPr>
              <a:t>光电探测与信号处理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150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600" b="1" dirty="0">
                <a:latin typeface="+mj-ea"/>
                <a:ea typeface="+mj-ea"/>
              </a:rPr>
              <a:t>大学物理（下）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BE3806-A585-4859-65E7-9AF203533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22" y="313320"/>
            <a:ext cx="5313970" cy="31156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B96C8A-77CC-374E-AE13-42B6575EB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36" y="3688385"/>
            <a:ext cx="5324355" cy="28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09914"/>
      </p:ext>
    </p:extLst>
  </p:cSld>
  <p:clrMapOvr>
    <a:masterClrMapping/>
  </p:clrMapOvr>
  <p:transition spd="slow" advClick="0" advTm="2500"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5270AB-730B-F80E-56E2-72FF3879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99" y="3769005"/>
            <a:ext cx="5451978" cy="2799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3AED48-30DF-1EFD-17D4-891AF7FA7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21" y="572544"/>
            <a:ext cx="5324656" cy="28564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42A47A-E05C-76A3-5955-3D6D1FE4E3EE}"/>
              </a:ext>
            </a:extLst>
          </p:cNvPr>
          <p:cNvSpPr txBox="1"/>
          <p:nvPr/>
        </p:nvSpPr>
        <p:spPr>
          <a:xfrm>
            <a:off x="7711057" y="1315726"/>
            <a:ext cx="4361338" cy="443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latin typeface="+mj-ea"/>
                <a:ea typeface="+mj-ea"/>
              </a:rPr>
              <a:t>145</a:t>
            </a:r>
            <a:r>
              <a:rPr lang="zh-CN" altLang="en-US" sz="3200" b="1" dirty="0">
                <a:latin typeface="+mj-ea"/>
                <a:ea typeface="+mj-ea"/>
              </a:rPr>
              <a:t>期：</a:t>
            </a: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latin typeface="+mj-ea"/>
                <a:ea typeface="+mj-ea"/>
              </a:rPr>
              <a:t>模拟电子技术基础</a:t>
            </a: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b="1" dirty="0">
                <a:latin typeface="+mj-ea"/>
                <a:ea typeface="+mj-ea"/>
              </a:rPr>
              <a:t>141</a:t>
            </a:r>
            <a:r>
              <a:rPr lang="zh-CN" altLang="en-US" sz="3200" b="1" dirty="0">
                <a:latin typeface="+mj-ea"/>
                <a:ea typeface="+mj-ea"/>
              </a:rPr>
              <a:t>期：</a:t>
            </a:r>
            <a:endParaRPr lang="en-US" altLang="zh-CN" sz="32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b="1" dirty="0">
                <a:latin typeface="+mj-ea"/>
                <a:ea typeface="+mj-ea"/>
              </a:rPr>
              <a:t>复变函数与积分变换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0413375"/>
      </p:ext>
    </p:extLst>
  </p:cSld>
  <p:clrMapOvr>
    <a:masterClrMapping/>
  </p:clrMapOvr>
  <p:transition spd="slow" advClick="0" advTm="2500"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7711057" y="1354297"/>
            <a:ext cx="4480943" cy="414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147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线性代数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146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软件技术基础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7875F9-18F4-01B4-FB26-6D1479896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39" y="367094"/>
            <a:ext cx="5184410" cy="2781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4297D1-EA5C-1F55-6F17-87D2794B0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39" y="3514908"/>
            <a:ext cx="5184411" cy="278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72646"/>
      </p:ext>
    </p:extLst>
  </p:cSld>
  <p:clrMapOvr>
    <a:masterClrMapping/>
  </p:clrMapOvr>
  <p:transition spd="slow" advClick="0" advTm="2500"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7711057" y="1389021"/>
            <a:ext cx="4480943" cy="414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149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微积分（上）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148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数学物理方程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930AA0-CD98-73AA-82D8-F4EE80B32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99" y="422476"/>
            <a:ext cx="5292290" cy="28390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AE79E3-21AA-AD0B-3020-DC72A66FA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99" y="3596431"/>
            <a:ext cx="5292290" cy="28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74076"/>
      </p:ext>
    </p:extLst>
  </p:cSld>
  <p:clrMapOvr>
    <a:masterClrMapping/>
  </p:clrMapOvr>
  <p:transition spd="slow" advClick="0" advTm="2500"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7711057" y="1354297"/>
            <a:ext cx="4480943" cy="414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154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数字逻辑电路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155</a:t>
            </a:r>
            <a:r>
              <a:rPr lang="zh-CN" altLang="en-US" sz="3600" b="1" dirty="0">
                <a:latin typeface="+mj-ea"/>
                <a:ea typeface="+mj-ea"/>
              </a:rPr>
              <a:t>期：</a:t>
            </a:r>
            <a:endParaRPr lang="en-US" altLang="zh-CN" sz="3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zh-CN" altLang="en-US" sz="3600" b="1" dirty="0">
                <a:latin typeface="+mj-ea"/>
                <a:ea typeface="+mj-ea"/>
              </a:rPr>
              <a:t>信号与系统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2CC59-1755-A3F5-3F94-F3697FB04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52" y="445624"/>
            <a:ext cx="4712183" cy="26506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CF0AF5-5CB7-439E-4EFC-50F15E19C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45" y="3761773"/>
            <a:ext cx="4712183" cy="26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49096"/>
      </p:ext>
    </p:extLst>
  </p:cSld>
  <p:clrMapOvr>
    <a:masterClrMapping/>
  </p:clrMapOvr>
  <p:transition spd="slow" advClick="0" advTm="2500"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398277" y="5555850"/>
            <a:ext cx="869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latin typeface="+mj-ea"/>
                <a:ea typeface="+mj-ea"/>
              </a:rPr>
              <a:t>新媒体平台</a:t>
            </a:r>
            <a:r>
              <a:rPr lang="en-US" altLang="zh-CN" sz="3600" b="1" dirty="0">
                <a:latin typeface="+mj-ea"/>
                <a:ea typeface="+mj-ea"/>
              </a:rPr>
              <a:t>B</a:t>
            </a:r>
            <a:r>
              <a:rPr lang="zh-CN" altLang="en-US" sz="3600" b="1" dirty="0">
                <a:latin typeface="+mj-ea"/>
                <a:ea typeface="+mj-ea"/>
              </a:rPr>
              <a:t>站 投放“点睛课堂”录屏</a:t>
            </a:r>
            <a:endParaRPr lang="zh-CN" altLang="en-US" sz="16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9C1E10-FBA8-60C0-D2FA-4BD73F30B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87" y="848025"/>
            <a:ext cx="6359826" cy="4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94234"/>
      </p:ext>
    </p:extLst>
  </p:cSld>
  <p:clrMapOvr>
    <a:masterClrMapping/>
  </p:clrMapOvr>
  <p:transition spd="slow" advClick="0" advTm="250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79FC29-A6C3-5123-6EA2-18747370DC9A}"/>
              </a:ext>
            </a:extLst>
          </p:cNvPr>
          <p:cNvSpPr txBox="1"/>
          <p:nvPr/>
        </p:nvSpPr>
        <p:spPr>
          <a:xfrm>
            <a:off x="2498436" y="5814352"/>
            <a:ext cx="7195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273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期 从缺芯角度看集成电路发展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2288CF-EF19-B8E0-9BCB-2A7B12DB4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3" y="57788"/>
            <a:ext cx="7416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29314"/>
      </p:ext>
    </p:extLst>
  </p:cSld>
  <p:clrMapOvr>
    <a:masterClrMapping/>
  </p:clrMapOvr>
  <p:transition spd="slow" advClick="0" advTm="250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2867890" y="5629624"/>
            <a:ext cx="645621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270</a:t>
            </a:r>
            <a:r>
              <a:rPr lang="zh-CN" altLang="en-US" sz="3600" b="1" dirty="0">
                <a:latin typeface="+mj-ea"/>
                <a:ea typeface="+mj-ea"/>
              </a:rPr>
              <a:t>期：大学那些事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3200" b="1" dirty="0">
                <a:latin typeface="+mj-ea"/>
                <a:ea typeface="+mj-ea"/>
              </a:rPr>
              <a:t>——</a:t>
            </a:r>
            <a:r>
              <a:rPr lang="zh-CN" altLang="en-US" sz="3200" b="1" dirty="0">
                <a:latin typeface="+mj-ea"/>
                <a:ea typeface="+mj-ea"/>
              </a:rPr>
              <a:t>防诈骗安全教育讲座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E42127-0ECC-A223-9930-5B11A6F20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27" y="161635"/>
            <a:ext cx="7047345" cy="52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3666"/>
      </p:ext>
    </p:extLst>
  </p:cSld>
  <p:clrMapOvr>
    <a:masterClrMapping/>
  </p:clrMapOvr>
  <p:transition spd="slow" advClick="0" advTm="250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3048000" y="556497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271</a:t>
            </a:r>
            <a:r>
              <a:rPr lang="zh-CN" altLang="en-US" sz="3600" b="1" dirty="0">
                <a:latin typeface="+mj-ea"/>
                <a:ea typeface="+mj-ea"/>
              </a:rPr>
              <a:t>期：大学那些事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心理健康教育专题讲座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99D896-2BED-2405-BCBD-07376719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30" y="277366"/>
            <a:ext cx="7529653" cy="49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38905"/>
      </p:ext>
    </p:extLst>
  </p:cSld>
  <p:clrMapOvr>
    <a:masterClrMapping/>
  </p:clrMapOvr>
  <p:transition spd="slow" advClick="0" advTm="250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CD202F-9AA4-F0E1-E69B-9D123FE17E0B}"/>
              </a:ext>
            </a:extLst>
          </p:cNvPr>
          <p:cNvSpPr txBox="1"/>
          <p:nvPr/>
        </p:nvSpPr>
        <p:spPr>
          <a:xfrm>
            <a:off x="2835563" y="5500316"/>
            <a:ext cx="6890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272</a:t>
            </a:r>
            <a:r>
              <a:rPr lang="zh-CN" altLang="en-US" sz="3600" b="1" dirty="0">
                <a:latin typeface="+mj-ea"/>
                <a:ea typeface="+mj-ea"/>
              </a:rPr>
              <a:t>期：光电信息大讲堂</a:t>
            </a:r>
            <a:endParaRPr lang="en-US" altLang="zh-CN" sz="3600" b="1" dirty="0">
              <a:latin typeface="+mj-ea"/>
              <a:ea typeface="+mj-ea"/>
            </a:endParaRPr>
          </a:p>
          <a:p>
            <a:pPr algn="r"/>
            <a:r>
              <a:rPr lang="en-US" altLang="zh-CN" sz="2400" b="1" dirty="0">
                <a:latin typeface="+mj-ea"/>
                <a:ea typeface="+mj-ea"/>
              </a:rPr>
              <a:t>——</a:t>
            </a:r>
            <a:r>
              <a:rPr lang="zh-CN" altLang="en-US" sz="2400" b="1" dirty="0">
                <a:latin typeface="+mj-ea"/>
                <a:ea typeface="+mj-ea"/>
              </a:rPr>
              <a:t>材料的复合与梯度化效应及其应用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960C6-376C-FEE1-37AD-8613F098F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4" y="580864"/>
            <a:ext cx="7361383" cy="473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46591"/>
      </p:ext>
    </p:extLst>
  </p:cSld>
  <p:clrMapOvr>
    <a:masterClrMapping/>
  </p:clrMapOvr>
  <p:transition spd="slow" advClick="0" advTm="2500">
    <p:random/>
  </p:transition>
</p:sld>
</file>

<file path=ppt/theme/theme1.xml><?xml version="1.0" encoding="utf-8"?>
<a:theme xmlns:a="http://schemas.openxmlformats.org/drawingml/2006/main" name="1_Office 主题​​">
  <a:themeElements>
    <a:clrScheme name="3柔和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F737F"/>
      </a:accent1>
      <a:accent2>
        <a:srgbClr val="EEECED"/>
      </a:accent2>
      <a:accent3>
        <a:srgbClr val="AAA6B5"/>
      </a:accent3>
      <a:accent4>
        <a:srgbClr val="866E7C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693</Words>
  <Application>Microsoft Office PowerPoint</Application>
  <PresentationFormat>宽屏</PresentationFormat>
  <Paragraphs>180</Paragraphs>
  <Slides>55</Slides>
  <Notes>55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等线</vt:lpstr>
      <vt:lpstr>华文行楷</vt:lpstr>
      <vt:lpstr>微软雅黑</vt:lpstr>
      <vt:lpstr>Arial</vt:lpstr>
      <vt:lpstr>Calibri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雨桐</dc:creator>
  <cp:lastModifiedBy>石 雨桐</cp:lastModifiedBy>
  <cp:revision>5</cp:revision>
  <dcterms:created xsi:type="dcterms:W3CDTF">2022-05-24T13:01:56Z</dcterms:created>
  <dcterms:modified xsi:type="dcterms:W3CDTF">2022-05-24T14:20:04Z</dcterms:modified>
</cp:coreProperties>
</file>